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entury Gothic" panose="020B0502020202020204" pitchFamily="34" charset="0"/>
      <p:regular r:id="rId12"/>
      <p:bold r:id="rId13"/>
      <p:italic r:id="rId14"/>
      <p:boldItalic r:id="rId15"/>
    </p:embeddedFont>
    <p:embeddedFont>
      <p:font typeface="Heebo Light" pitchFamily="2" charset="-79"/>
      <p:regular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Wingdings 2" panose="05020102010507070707" pitchFamily="18" charset="2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7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563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809"/>
            <a:ext cx="14630400" cy="6244590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2001" y="1738977"/>
            <a:ext cx="12686400" cy="3565261"/>
          </a:xfrm>
        </p:spPr>
        <p:txBody>
          <a:bodyPr/>
          <a:lstStyle>
            <a:lvl1pPr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2001" y="6337016"/>
            <a:ext cx="12686400" cy="521969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125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000" y="5760720"/>
            <a:ext cx="12673702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4630400" cy="576072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92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2000" y="6440806"/>
            <a:ext cx="12673702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377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758037" y="1297747"/>
            <a:ext cx="7598899" cy="3887026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182" y="1486203"/>
            <a:ext cx="7072608" cy="3175094"/>
          </a:xfrm>
        </p:spPr>
        <p:txBody>
          <a:bodyPr anchor="b"/>
          <a:lstStyle>
            <a:lvl1pPr algn="l">
              <a:defRPr sz="504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3828" y="5332417"/>
            <a:ext cx="7069963" cy="855889"/>
          </a:xfrm>
        </p:spPr>
        <p:txBody>
          <a:bodyPr anchor="t">
            <a:no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9089571" y="1297748"/>
            <a:ext cx="4572001" cy="489055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77832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369061" y="2743902"/>
            <a:ext cx="5874138" cy="3004766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628508" y="2923149"/>
            <a:ext cx="5259025" cy="2409347"/>
          </a:xfrm>
        </p:spPr>
        <p:txBody>
          <a:bodyPr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387200" y="2743201"/>
            <a:ext cx="5856360" cy="2754630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1/31/2025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3336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4630400" cy="2623186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13879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9203582" y="535307"/>
            <a:ext cx="5426819" cy="6497954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0249" y="703405"/>
            <a:ext cx="2993749" cy="616175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2001" y="535307"/>
            <a:ext cx="7933848" cy="649795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05167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155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575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83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3665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0306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4630400" cy="2623186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000" y="536626"/>
            <a:ext cx="12686398" cy="1164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454" y="2666745"/>
            <a:ext cx="12665489" cy="4363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01300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59636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2812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13910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349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2"/>
            <a:ext cx="14630400" cy="6244590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000" y="3541675"/>
            <a:ext cx="12673702" cy="1762560"/>
          </a:xfrm>
        </p:spPr>
        <p:txBody>
          <a:bodyPr anchor="b"/>
          <a:lstStyle>
            <a:lvl1pPr algn="r">
              <a:defRPr sz="576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00" y="6337442"/>
            <a:ext cx="12673702" cy="520746"/>
          </a:xfrm>
        </p:spPr>
        <p:txBody>
          <a:bodyPr anchor="t">
            <a:noAutofit/>
          </a:bodyPr>
          <a:lstStyle>
            <a:lvl1pPr marL="0" indent="0" algn="r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9278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4630400" cy="2623186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455" y="2666745"/>
            <a:ext cx="6223048" cy="436651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24898" y="2666744"/>
            <a:ext cx="6233500" cy="43665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45380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4630400" cy="2623186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674" y="2609850"/>
            <a:ext cx="6227828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7675" y="3301366"/>
            <a:ext cx="6227827" cy="373189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24898" y="2609850"/>
            <a:ext cx="6233500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24898" y="3301366"/>
            <a:ext cx="6233500" cy="373189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1/31/2025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4346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4630400" cy="2623186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04230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1/31/2025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76779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287782" y="535305"/>
            <a:ext cx="4257040" cy="217758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7782" y="535306"/>
            <a:ext cx="4257040" cy="1942075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6760" y="535306"/>
            <a:ext cx="7503160" cy="649795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7782" y="2712886"/>
            <a:ext cx="4257040" cy="432037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38382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673" y="873027"/>
            <a:ext cx="5823586" cy="194059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7317741" y="0"/>
            <a:ext cx="7312660" cy="82296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68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7673" y="2813621"/>
            <a:ext cx="5823586" cy="4219638"/>
          </a:xfrm>
        </p:spPr>
        <p:txBody>
          <a:bodyPr anchor="t"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62973" y="7249635"/>
            <a:ext cx="1172255" cy="438150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8476" y="7249635"/>
            <a:ext cx="3954496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35227" y="7099066"/>
            <a:ext cx="1274586" cy="58871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5287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2000" y="536626"/>
            <a:ext cx="12686398" cy="116454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01" y="2621282"/>
            <a:ext cx="12675942" cy="440927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1817" y="7249635"/>
            <a:ext cx="10373184" cy="4381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8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201551" y="7249635"/>
            <a:ext cx="1612447" cy="4381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8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1/31/2025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813998" y="7099066"/>
            <a:ext cx="1274586" cy="58871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4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0208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8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Font typeface="Wingdings 2" charset="2"/>
        <a:buChar char=""/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Font typeface="Wingdings 2" charset="2"/>
        <a:buChar char="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Font typeface="Wingdings 2" charset="2"/>
        <a:buChar char="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Font typeface="Wingdings 2" charset="2"/>
        <a:buChar char="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Font typeface="Wingdings 2" charset="2"/>
        <a:buChar char="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8800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Font typeface="Wingdings 2" charset="2"/>
        <a:buChar char="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33600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Font typeface="Wingdings 2" charset="2"/>
        <a:buChar char="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38400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Font typeface="Wingdings 2" charset="2"/>
        <a:buChar char="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43200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Font typeface="Wingdings 2" charset="2"/>
        <a:buChar char="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274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Recruitment Management System: Streamlining the Hiring Process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5802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presentation outlines the backend architecture and key features of a comprehensive recruitment management system designed to simplify and expedite the hiring process.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6402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Job Posting and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Postings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allows for easy creation and management of job postings, including the ability to customize job descriptions, specify qualifications, and set application deadlines.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Distribution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Postings can be distributed across multiple job boards and social media platforms, expanding the reach to a wider pool of potential candidates.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558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Applicant Tracking and Screening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96871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417439" y="3968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Application Intake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4459129"/>
            <a:ext cx="30412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tracks all applications received, storing applicant information, resumes, and cover letters in a centralized repository.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96871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309116" y="3968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Initial Screening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4459129"/>
            <a:ext cx="30412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Automated screening filters based on keywords and predefined criteria help identify qualified candidates for further review.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8652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Resume Parsing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44424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238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AI-Powered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728448"/>
            <a:ext cx="36080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leverages AI-powered resume parsing technology to extract key information from applicant resumes, streamlining the screening process.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344424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4238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Extraction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4728448"/>
            <a:ext cx="360818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Extracted data, such as skills, experience, and education, is automatically added to the applicant database, making it easy to compare candidates.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6965" y="558284"/>
            <a:ext cx="7722870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Interview Scheduling and Management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89978" y="2131457"/>
            <a:ext cx="22860" cy="5539740"/>
          </a:xfrm>
          <a:prstGeom prst="roundRect">
            <a:avLst>
              <a:gd name="adj" fmla="val 373013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706910" y="2576751"/>
            <a:ext cx="710565" cy="22860"/>
          </a:xfrm>
          <a:prstGeom prst="roundRect">
            <a:avLst>
              <a:gd name="adj" fmla="val 373013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273046" y="2359819"/>
            <a:ext cx="456724" cy="45672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446401" y="2435900"/>
            <a:ext cx="110014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617976" y="2334458"/>
            <a:ext cx="253781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Scheduling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17976" y="2773561"/>
            <a:ext cx="6301859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enables efficient scheduling of interviews, allowing recruiters to manage interview slots and send automated invitations to candidates.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706910" y="4599265"/>
            <a:ext cx="710565" cy="22860"/>
          </a:xfrm>
          <a:prstGeom prst="roundRect">
            <a:avLst>
              <a:gd name="adj" fmla="val 373013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6273046" y="4382333"/>
            <a:ext cx="456724" cy="45672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414849" y="4458414"/>
            <a:ext cx="17299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617976" y="4356973"/>
            <a:ext cx="253781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Reminders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617976" y="4796076"/>
            <a:ext cx="6301859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Automated reminders ensure that both candidates and interviewers are notified about upcoming interviews, reducing missed appointments.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706910" y="6621780"/>
            <a:ext cx="710565" cy="22860"/>
          </a:xfrm>
          <a:prstGeom prst="roundRect">
            <a:avLst>
              <a:gd name="adj" fmla="val 373013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6273046" y="6404848"/>
            <a:ext cx="456724" cy="45672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6415445" y="6480929"/>
            <a:ext cx="171807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617976" y="6379488"/>
            <a:ext cx="253781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Feedback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617976" y="6818590"/>
            <a:ext cx="6301859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centralized platform for collecting and organizing interview feedback from interviewers helps streamline the evaluation process.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1114187"/>
            <a:ext cx="9323070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Feedback and Evaluation Tracking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655" y="2224207"/>
            <a:ext cx="2163842" cy="15943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7641" y="3011329"/>
            <a:ext cx="97750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2852142"/>
            <a:ext cx="2933700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Interviewer Feedback</a:t>
            </a:r>
            <a:endParaRPr lang="en-US" sz="2100" dirty="0"/>
          </a:p>
        </p:txBody>
      </p:sp>
      <p:sp>
        <p:nvSpPr>
          <p:cNvPr id="6" name="Shape 3"/>
          <p:cNvSpPr/>
          <p:nvPr/>
        </p:nvSpPr>
        <p:spPr>
          <a:xfrm>
            <a:off x="5172551" y="3830360"/>
            <a:ext cx="8645723" cy="15240"/>
          </a:xfrm>
          <a:prstGeom prst="roundRect">
            <a:avLst>
              <a:gd name="adj" fmla="val 59692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734" y="3872627"/>
            <a:ext cx="4327684" cy="15943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59662" y="4453176"/>
            <a:ext cx="153829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6416993" y="4089202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Scoring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4557474"/>
            <a:ext cx="7238762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uses a standardized scoring system to assess candidate performance based on interview feedback, providing objective insights.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6254472" y="5478780"/>
            <a:ext cx="7563803" cy="15240"/>
          </a:xfrm>
          <a:prstGeom prst="roundRect">
            <a:avLst>
              <a:gd name="adj" fmla="val 59692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13" y="5521047"/>
            <a:ext cx="6491526" cy="159436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60257" y="6101596"/>
            <a:ext cx="152638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7498913" y="5737622"/>
            <a:ext cx="2932628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 Analysis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8913" y="6205895"/>
            <a:ext cx="6156841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 on candidate performance is collected and analyzed, allowing for ongoing improvement of the recruitment process.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65233"/>
            <a:ext cx="68457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Reporting and Analytics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2752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40593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Visibility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549735"/>
            <a:ext cx="36080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provides comprehensive reports and analytics, giving recruitment teams access to real-time data on the hiring process.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302752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90%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4794528" y="4059317"/>
            <a:ext cx="35030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 Monitoring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4549735"/>
            <a:ext cx="360818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Key metrics, such as time to hire, candidate conversion rates, and source of candidates, can be tracked and analyzed to identify areas for improvement.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31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with HRIS and ATS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60846"/>
            <a:ext cx="1134070" cy="20327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87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HRIS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678079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Integration with HRIS systems ensures seamless data flow between the recruitment system and employee records, eliminating manual data entry.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93600"/>
            <a:ext cx="1134070" cy="2032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5220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710833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Integration with existing applicant tracking systems streamlines the process of managing candidates and their profiles, ensuring data consistency.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 and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recruitment management system provides a comprehensive solution to streamline the hiring process, improve efficiency, and enhance the overall candidate experience. We recommend exploring pilot implementation with key stakeholders to further optimize the system's functionality.</a:t>
            </a:r>
            <a:endParaRPr lang="en-US" sz="17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0</TotalTime>
  <Words>466</Words>
  <Application>Microsoft Office PowerPoint</Application>
  <PresentationFormat>Custom</PresentationFormat>
  <Paragraphs>59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Century Gothic</vt:lpstr>
      <vt:lpstr>Wingdings 2</vt:lpstr>
      <vt:lpstr>Montserrat</vt:lpstr>
      <vt:lpstr>Heebo Light</vt:lpstr>
      <vt:lpstr>Quotable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siddhardha vodugu</cp:lastModifiedBy>
  <cp:revision>2</cp:revision>
  <dcterms:created xsi:type="dcterms:W3CDTF">2025-01-31T08:22:42Z</dcterms:created>
  <dcterms:modified xsi:type="dcterms:W3CDTF">2025-01-31T08:24:18Z</dcterms:modified>
</cp:coreProperties>
</file>